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9"/>
  </p:notesMasterIdLst>
  <p:sldIdLst>
    <p:sldId id="256" r:id="rId2"/>
    <p:sldId id="284" r:id="rId3"/>
    <p:sldId id="282" r:id="rId4"/>
    <p:sldId id="286" r:id="rId5"/>
    <p:sldId id="279" r:id="rId6"/>
    <p:sldId id="289" r:id="rId7"/>
    <p:sldId id="275" r:id="rId8"/>
    <p:sldId id="276" r:id="rId9"/>
    <p:sldId id="290" r:id="rId10"/>
    <p:sldId id="280" r:id="rId11"/>
    <p:sldId id="283" r:id="rId12"/>
    <p:sldId id="277" r:id="rId13"/>
    <p:sldId id="274" r:id="rId14"/>
    <p:sldId id="285" r:id="rId15"/>
    <p:sldId id="281" r:id="rId16"/>
    <p:sldId id="278" r:id="rId17"/>
    <p:sldId id="29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4" autoAdjust="0"/>
    <p:restoredTop sz="94660" autoAdjust="0"/>
  </p:normalViewPr>
  <p:slideViewPr>
    <p:cSldViewPr>
      <p:cViewPr>
        <p:scale>
          <a:sx n="100" d="100"/>
          <a:sy n="100" d="100"/>
        </p:scale>
        <p:origin x="222" y="282"/>
      </p:cViewPr>
      <p:guideLst>
        <p:guide orient="horz" pos="2160"/>
        <p:guide pos="2880"/>
      </p:guideLst>
    </p:cSldViewPr>
  </p:slideViewPr>
  <p:outlineViewPr>
    <p:cViewPr>
      <p:scale>
        <a:sx n="33" d="100"/>
        <a:sy n="33" d="100"/>
      </p:scale>
      <p:origin x="42" y="3156"/>
    </p:cViewPr>
    <p:sldLst>
      <p:sld r:id="rId1" collapse="1"/>
    </p:sldLst>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tr-TR"/>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tr-TR"/>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tr-TR"/>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75F6984-1FF2-4FCA-AFF8-870996D82F4F}" type="slidenum">
              <a:rPr lang="tr-TR"/>
              <a:pPr>
                <a:defRPr/>
              </a:pPr>
              <a:t>‹#›</a:t>
            </a:fld>
            <a:endParaRPr lang="tr-TR"/>
          </a:p>
        </p:txBody>
      </p:sp>
    </p:spTree>
    <p:extLst>
      <p:ext uri="{BB962C8B-B14F-4D97-AF65-F5344CB8AC3E}">
        <p14:creationId xmlns:p14="http://schemas.microsoft.com/office/powerpoint/2010/main" val="2387311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138E4E-6AAB-498F-B10E-8F9C8389F4C5}" type="slidenum">
              <a:rPr lang="tr-TR" smtClean="0">
                <a:latin typeface="Times New Roman" pitchFamily="18" charset="0"/>
              </a:rPr>
              <a:pPr eaLnBrk="1" hangingPunct="1"/>
              <a:t>1</a:t>
            </a:fld>
            <a:endParaRPr lang="tr-TR" smtClean="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17811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M.ÇELİK-KONYA</a:t>
            </a:r>
            <a:endParaRPr lang="tr-TR"/>
          </a:p>
        </p:txBody>
      </p:sp>
      <p:sp>
        <p:nvSpPr>
          <p:cNvPr id="6" name="Slide Number Placeholder 5"/>
          <p:cNvSpPr>
            <a:spLocks noGrp="1"/>
          </p:cNvSpPr>
          <p:nvPr>
            <p:ph type="sldNum" sz="quarter" idx="12"/>
          </p:nvPr>
        </p:nvSpPr>
        <p:spPr/>
        <p:txBody>
          <a:bodyPr/>
          <a:lstStyle/>
          <a:p>
            <a:pPr>
              <a:defRPr/>
            </a:pPr>
            <a:fld id="{6432DC27-C357-4865-A1CC-F333DF00C6A5}"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M.ÇELİK-KONYA</a:t>
            </a:r>
            <a:endParaRPr lang="tr-TR"/>
          </a:p>
        </p:txBody>
      </p:sp>
      <p:sp>
        <p:nvSpPr>
          <p:cNvPr id="6" name="Slide Number Placeholder 5"/>
          <p:cNvSpPr>
            <a:spLocks noGrp="1"/>
          </p:cNvSpPr>
          <p:nvPr>
            <p:ph type="sldNum" sz="quarter" idx="12"/>
          </p:nvPr>
        </p:nvSpPr>
        <p:spPr/>
        <p:txBody>
          <a:bodyPr/>
          <a:lstStyle/>
          <a:p>
            <a:pPr>
              <a:defRPr/>
            </a:pPr>
            <a:fld id="{23C3AFFC-7625-44D6-A4FB-D3DDDED60E8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M.ÇELİK-KONYA</a:t>
            </a:r>
            <a:endParaRPr lang="tr-TR"/>
          </a:p>
        </p:txBody>
      </p:sp>
      <p:sp>
        <p:nvSpPr>
          <p:cNvPr id="6" name="Slide Number Placeholder 5"/>
          <p:cNvSpPr>
            <a:spLocks noGrp="1"/>
          </p:cNvSpPr>
          <p:nvPr>
            <p:ph type="sldNum" sz="quarter" idx="12"/>
          </p:nvPr>
        </p:nvSpPr>
        <p:spPr/>
        <p:txBody>
          <a:bodyPr/>
          <a:lstStyle/>
          <a:p>
            <a:pPr>
              <a:defRPr/>
            </a:pPr>
            <a:fld id="{7007B4F0-D478-4632-B0F2-5AF46EF9D4FE}"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M.ÇELİK-KONYA</a:t>
            </a:r>
            <a:endParaRPr lang="tr-TR"/>
          </a:p>
        </p:txBody>
      </p:sp>
      <p:sp>
        <p:nvSpPr>
          <p:cNvPr id="6" name="Slide Number Placeholder 5"/>
          <p:cNvSpPr>
            <a:spLocks noGrp="1"/>
          </p:cNvSpPr>
          <p:nvPr>
            <p:ph type="sldNum" sz="quarter" idx="12"/>
          </p:nvPr>
        </p:nvSpPr>
        <p:spPr/>
        <p:txBody>
          <a:bodyPr/>
          <a:lstStyle/>
          <a:p>
            <a:pPr>
              <a:defRPr/>
            </a:pPr>
            <a:fld id="{DF3886AF-6DA8-4692-8B5A-BE86A7A5E133}"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M.ÇELİK-KONYA</a:t>
            </a:r>
            <a:endParaRPr lang="tr-TR"/>
          </a:p>
        </p:txBody>
      </p:sp>
      <p:sp>
        <p:nvSpPr>
          <p:cNvPr id="6" name="Slide Number Placeholder 5"/>
          <p:cNvSpPr>
            <a:spLocks noGrp="1"/>
          </p:cNvSpPr>
          <p:nvPr>
            <p:ph type="sldNum" sz="quarter" idx="12"/>
          </p:nvPr>
        </p:nvSpPr>
        <p:spPr/>
        <p:txBody>
          <a:bodyPr/>
          <a:lstStyle/>
          <a:p>
            <a:pPr>
              <a:defRPr/>
            </a:pPr>
            <a:fld id="{54B90A87-1A72-4CDE-A2B9-EE5F3229CFC0}"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r>
              <a:rPr lang="tr-TR" smtClean="0"/>
              <a:t>M.ÇELİK-KONYA</a:t>
            </a:r>
            <a:endParaRPr lang="tr-TR"/>
          </a:p>
        </p:txBody>
      </p:sp>
      <p:sp>
        <p:nvSpPr>
          <p:cNvPr id="7" name="Slide Number Placeholder 6"/>
          <p:cNvSpPr>
            <a:spLocks noGrp="1"/>
          </p:cNvSpPr>
          <p:nvPr>
            <p:ph type="sldNum" sz="quarter" idx="12"/>
          </p:nvPr>
        </p:nvSpPr>
        <p:spPr/>
        <p:txBody>
          <a:bodyPr/>
          <a:lstStyle/>
          <a:p>
            <a:pPr>
              <a:defRPr/>
            </a:pPr>
            <a:fld id="{1A3E7565-CEDC-4EA8-A9D2-6E0752817240}" type="slidenum">
              <a:rPr lang="tr-TR" smtClean="0"/>
              <a:pPr>
                <a:defRPr/>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r>
              <a:rPr lang="tr-TR" smtClean="0"/>
              <a:t>M.ÇELİK-KONYA</a:t>
            </a:r>
            <a:endParaRPr lang="tr-TR"/>
          </a:p>
        </p:txBody>
      </p:sp>
      <p:sp>
        <p:nvSpPr>
          <p:cNvPr id="9" name="Slide Number Placeholder 8"/>
          <p:cNvSpPr>
            <a:spLocks noGrp="1"/>
          </p:cNvSpPr>
          <p:nvPr>
            <p:ph type="sldNum" sz="quarter" idx="12"/>
          </p:nvPr>
        </p:nvSpPr>
        <p:spPr/>
        <p:txBody>
          <a:bodyPr/>
          <a:lstStyle/>
          <a:p>
            <a:pPr>
              <a:defRPr/>
            </a:pPr>
            <a:fld id="{E9D06EBA-8E1A-4D76-81CF-1A0EEF89B0F3}"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r>
              <a:rPr lang="tr-TR" smtClean="0"/>
              <a:t>M.ÇELİK-KONYA</a:t>
            </a:r>
            <a:endParaRPr lang="tr-TR"/>
          </a:p>
        </p:txBody>
      </p:sp>
      <p:sp>
        <p:nvSpPr>
          <p:cNvPr id="5" name="Slide Number Placeholder 4"/>
          <p:cNvSpPr>
            <a:spLocks noGrp="1"/>
          </p:cNvSpPr>
          <p:nvPr>
            <p:ph type="sldNum" sz="quarter" idx="12"/>
          </p:nvPr>
        </p:nvSpPr>
        <p:spPr/>
        <p:txBody>
          <a:bodyPr/>
          <a:lstStyle/>
          <a:p>
            <a:pPr>
              <a:defRPr/>
            </a:pPr>
            <a:fld id="{050282B5-6F3D-4EEF-B50E-9D7101D83DAE}"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r>
              <a:rPr lang="tr-TR" smtClean="0"/>
              <a:t>M.ÇELİK-KONYA</a:t>
            </a:r>
            <a:endParaRPr lang="tr-TR"/>
          </a:p>
        </p:txBody>
      </p:sp>
      <p:sp>
        <p:nvSpPr>
          <p:cNvPr id="4" name="Slide Number Placeholder 3"/>
          <p:cNvSpPr>
            <a:spLocks noGrp="1"/>
          </p:cNvSpPr>
          <p:nvPr>
            <p:ph type="sldNum" sz="quarter" idx="12"/>
          </p:nvPr>
        </p:nvSpPr>
        <p:spPr/>
        <p:txBody>
          <a:bodyPr/>
          <a:lstStyle/>
          <a:p>
            <a:pPr>
              <a:defRPr/>
            </a:pPr>
            <a:fld id="{A04F4106-769E-4542-8647-46452932E7B4}"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r>
              <a:rPr lang="tr-TR" smtClean="0"/>
              <a:t>M.ÇELİK-KONYA</a:t>
            </a:r>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BF297B48-66A3-440C-BE80-0DDD8CF79D0C}"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r>
              <a:rPr lang="tr-TR" smtClean="0"/>
              <a:t>M.ÇELİK-KONYA</a:t>
            </a:r>
            <a:endParaRPr lang="tr-TR"/>
          </a:p>
        </p:txBody>
      </p:sp>
      <p:sp>
        <p:nvSpPr>
          <p:cNvPr id="7" name="Slide Number Placeholder 6"/>
          <p:cNvSpPr>
            <a:spLocks noGrp="1"/>
          </p:cNvSpPr>
          <p:nvPr>
            <p:ph type="sldNum" sz="quarter" idx="12"/>
          </p:nvPr>
        </p:nvSpPr>
        <p:spPr/>
        <p:txBody>
          <a:bodyPr/>
          <a:lstStyle/>
          <a:p>
            <a:pPr>
              <a:defRPr/>
            </a:pPr>
            <a:fld id="{2EBA8063-47E0-408A-8018-97FB281EB7B0}"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r>
              <a:rPr lang="tr-TR" smtClean="0"/>
              <a:t>M.ÇELİK-KONYA</a:t>
            </a:r>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16EDFEAD-576F-41E9-B6AE-9B7A586D34BF}"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5"/>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lstStyle/>
          <a:p>
            <a:pPr>
              <a:defRPr/>
            </a:pPr>
            <a:fld id="{5E0CC577-5EFA-4631-93E7-233F87E2209F}" type="slidenum">
              <a:rPr lang="tr-TR" b="1">
                <a:ln w="18000">
                  <a:solidFill>
                    <a:schemeClr val="accent2">
                      <a:satMod val="140000"/>
                    </a:schemeClr>
                  </a:solidFill>
                  <a:prstDash val="solid"/>
                  <a:miter lim="800000"/>
                </a:ln>
                <a:noFill/>
                <a:effectLst>
                  <a:outerShdw blurRad="25500" dist="23000" dir="7020000" algn="tl">
                    <a:srgbClr val="000000">
                      <a:alpha val="50000"/>
                    </a:srgbClr>
                  </a:outerShdw>
                </a:effectLst>
              </a:rPr>
              <a:pPr>
                <a:defRPr/>
              </a:pPr>
              <a:t>1</a:t>
            </a:fld>
            <a:endParaRPr lang="tr-T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75" name="Text Box 8"/>
          <p:cNvSpPr txBox="1">
            <a:spLocks noChangeArrowheads="1"/>
          </p:cNvSpPr>
          <p:nvPr/>
        </p:nvSpPr>
        <p:spPr bwMode="auto">
          <a:xfrm>
            <a:off x="0" y="3933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a:solidFill>
                  <a:srgbClr val="FF0000"/>
                </a:solidFill>
                <a:latin typeface="Times New Roman" pitchFamily="18" charset="0"/>
              </a:rPr>
              <a:t> </a:t>
            </a:r>
            <a:endParaRPr lang="tr-TR" sz="2000" b="1">
              <a:solidFill>
                <a:srgbClr val="FF0000"/>
              </a:solidFill>
              <a:latin typeface="Times New Roman" pitchFamily="18" charset="0"/>
            </a:endParaRPr>
          </a:p>
        </p:txBody>
      </p:sp>
      <p:pic>
        <p:nvPicPr>
          <p:cNvPr id="307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052736"/>
            <a:ext cx="7092280" cy="58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5"/>
          <p:cNvSpPr/>
          <p:nvPr/>
        </p:nvSpPr>
        <p:spPr>
          <a:xfrm>
            <a:off x="0" y="-27384"/>
            <a:ext cx="9144000" cy="1191816"/>
          </a:xfrm>
          <a:prstGeom prst="roundRect">
            <a:avLst/>
          </a:prstGeom>
          <a:solidFill>
            <a:schemeClr val="accent2"/>
          </a:solidFill>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wrap="square" lIns="91440" tIns="45720" rIns="91440" bIns="45720">
            <a:spAutoFit/>
          </a:bodyPr>
          <a:lstStyle/>
          <a:p>
            <a:pPr algn="ctr"/>
            <a:r>
              <a:rPr lang="tr-TR"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NECLA YAŞAR DURU ÇPAL</a:t>
            </a:r>
            <a:endParaRPr lang="tr-TR"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a:p>
            <a:pPr algn="ctr"/>
            <a:r>
              <a:rPr lang="tr-TR"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8" name="7 Dikdörtgen"/>
          <p:cNvSpPr/>
          <p:nvPr/>
        </p:nvSpPr>
        <p:spPr>
          <a:xfrm>
            <a:off x="2071670" y="5786454"/>
            <a:ext cx="7072330" cy="107154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10" name="9 Dikdörtgen"/>
          <p:cNvSpPr/>
          <p:nvPr/>
        </p:nvSpPr>
        <p:spPr>
          <a:xfrm>
            <a:off x="2214546" y="5715016"/>
            <a:ext cx="6786578"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rPr>
              <a:t>SINAV KAYGISI</a:t>
            </a:r>
            <a:endParaRPr lang="tr-TR"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descr="C:\Users\Engin\Desktop\SINAV KAYGISI\sınav kaygısı\pano-snav.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696" y="0"/>
            <a:ext cx="7308304" cy="6876000"/>
          </a:xfrm>
          <a:noFill/>
          <a:extLst>
            <a:ext uri="{909E8E84-426E-40DD-AFC4-6F175D3DCCD1}">
              <a14:hiddenFill xmlns:a14="http://schemas.microsoft.com/office/drawing/2010/main">
                <a:solidFill>
                  <a:srgbClr val="FFFFFF"/>
                </a:solidFill>
              </a14:hiddenFill>
            </a:ext>
          </a:extLst>
        </p:spPr>
      </p:pic>
      <p:sp>
        <p:nvSpPr>
          <p:cNvPr id="10243"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3B378D-E19C-459D-93F3-7D1E9CF54A3D}"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10</a:t>
            </a:fld>
            <a:endPar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10697"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2" name="Yuvarlatılmış Dikdörtgen 1"/>
          <p:cNvSpPr/>
          <p:nvPr/>
        </p:nvSpPr>
        <p:spPr>
          <a:xfrm>
            <a:off x="2051720" y="2996952"/>
            <a:ext cx="6984776" cy="316682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Korkmayın </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Kaygı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olsa da panik yapmayın </a:t>
            </a: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Düzenli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çalışın </a:t>
            </a: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VERİMLİ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ÇALIŞMA YOLLARINI ÖĞRENİN </a:t>
            </a: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Yardım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alabileceğiniz kişilere sorun </a:t>
            </a: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Öğrendiklerinize güvenin</a:t>
            </a: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Beslenmenize dikkat edin</a:t>
            </a:r>
          </a:p>
          <a:p>
            <a:pPr algn="ct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Uykunuza özen gösterin </a:t>
            </a:r>
          </a:p>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Kaygınızı </a:t>
            </a:r>
            <a:r>
              <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olumlu kullanın, kaygınızı artırmazsanız sizi çalışma için istekli yapar.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Engin\Desktop\SINAV KAYGISI\sınav kaygısı\sinav_kaygisi_olumsuz_dusunce.jpg"/>
          <p:cNvPicPr preferRelativeResize="0">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7696"/>
            <a:ext cx="7308304" cy="6875696"/>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a:xfrm>
            <a:off x="8244408" y="6320138"/>
            <a:ext cx="502920" cy="502920"/>
          </a:xfrm>
        </p:spPr>
        <p:style>
          <a:lnRef idx="2">
            <a:schemeClr val="accent6"/>
          </a:lnRef>
          <a:fillRef idx="1">
            <a:schemeClr val="lt1"/>
          </a:fillRef>
          <a:effectRef idx="0">
            <a:schemeClr val="accent6"/>
          </a:effectRef>
          <a:fontRef idx="minor">
            <a:schemeClr val="dk1"/>
          </a:fontRef>
        </p:style>
        <p:txBody>
          <a:bodyPr>
            <a:normAutofit/>
          </a:bodyPr>
          <a:lstStyle/>
          <a:p>
            <a:pPr>
              <a:defRPr/>
            </a:pPr>
            <a:fld id="{DF3886AF-6DA8-4692-8B5A-BE86A7A5E133}"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a:defRPr/>
              </a:pPr>
              <a:t>11</a:t>
            </a:fld>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10697"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1476054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C:\Users\Engin\Desktop\SINAV KAYGISI\sınav kaygısı\olumsuzdusuncelerimiz.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696" y="0"/>
            <a:ext cx="7308304" cy="6859588"/>
          </a:xfrm>
          <a:noFill/>
          <a:extLst>
            <a:ext uri="{909E8E84-426E-40DD-AFC4-6F175D3DCCD1}">
              <a14:hiddenFill xmlns:a14="http://schemas.microsoft.com/office/drawing/2010/main">
                <a:solidFill>
                  <a:srgbClr val="FFFFFF"/>
                </a:solidFill>
              </a14:hiddenFill>
            </a:ext>
          </a:extLst>
        </p:spPr>
      </p:pic>
      <p:sp>
        <p:nvSpPr>
          <p:cNvPr id="8195"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5BC4BE-0D67-45B3-87BE-3A96B9AC1F08}"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12</a:t>
            </a:fld>
            <a:endPar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10697"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C:\Users\Engin\Desktop\SINAV KAYGISI\sınav kaygısı\kaygazaltma_oneriler.jpg"/>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696" y="0"/>
            <a:ext cx="7317650" cy="6876000"/>
          </a:xfrm>
          <a:noFill/>
          <a:extLst>
            <a:ext uri="{909E8E84-426E-40DD-AFC4-6F175D3DCCD1}">
              <a14:hiddenFill xmlns:a14="http://schemas.microsoft.com/office/drawing/2010/main">
                <a:solidFill>
                  <a:srgbClr val="FFFFFF"/>
                </a:solidFill>
              </a14:hiddenFill>
            </a:ext>
          </a:extLst>
        </p:spPr>
      </p:pic>
      <p:sp>
        <p:nvSpPr>
          <p:cNvPr id="4098" name="Slayt Numarası Yer Tutucusu 4"/>
          <p:cNvSpPr>
            <a:spLocks noGrp="1"/>
          </p:cNvSpPr>
          <p:nvPr>
            <p:ph type="sldNum" sz="quarter" idx="12"/>
          </p:nvPr>
        </p:nvSpPr>
        <p:spPr>
          <a:xfrm>
            <a:off x="8605584" y="6310456"/>
            <a:ext cx="502920" cy="502920"/>
          </a:xfrm>
        </p:spPr>
        <p:style>
          <a:lnRef idx="2">
            <a:schemeClr val="accent6"/>
          </a:lnRef>
          <a:fillRef idx="1">
            <a:schemeClr val="lt1"/>
          </a:fillRef>
          <a:effectRef idx="0">
            <a:schemeClr val="accent6"/>
          </a:effectRef>
          <a:fontRef idx="minor">
            <a:schemeClr val="dk1"/>
          </a:fontRef>
        </p:style>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3A6945-94ED-404F-BF9D-6CE67A481BE4}"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13</a:t>
            </a:fld>
            <a:endParaRPr lang="tr-T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7444" y="0"/>
            <a:ext cx="1864800"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Engin\Desktop\SINAV KAYGISI\sınav kaygısı\sinavkaygisioneriler.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0"/>
            <a:ext cx="7282484" cy="6840000"/>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normAutofit/>
          </a:bodyPr>
          <a:lstStyle/>
          <a:p>
            <a:pPr>
              <a:defRPr/>
            </a:pPr>
            <a:fld id="{DF3886AF-6DA8-4692-8B5A-BE86A7A5E133}"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a:defRPr/>
              </a:pPr>
              <a:t>14</a:t>
            </a:fld>
            <a:endParaRPr lang="tr-TR"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Dikdörtgen 7"/>
          <p:cNvSpPr/>
          <p:nvPr/>
        </p:nvSpPr>
        <p:spPr>
          <a:xfrm>
            <a:off x="-10963"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pPr algn="ctr"/>
            <a:r>
              <a:rPr lang="tr-T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DOÇ.DR ABDÜLLATİF ŞENER İ.Ö.O</a:t>
            </a:r>
          </a:p>
          <a:p>
            <a:pPr algn="ctr"/>
            <a:r>
              <a:rPr lang="tr-T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7" name="Dikdörtgen 8"/>
          <p:cNvSpPr/>
          <p:nvPr/>
        </p:nvSpPr>
        <p:spPr>
          <a:xfrm>
            <a:off x="-36512"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2548352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C:\Users\Engin\Desktop\SINAV KAYGISI\sınav kaygısı\pano-snavlardabasairliolmakicin.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82155" y="7796"/>
            <a:ext cx="7369565" cy="6877588"/>
          </a:xfrm>
          <a:noFill/>
          <a:extLst>
            <a:ext uri="{909E8E84-426E-40DD-AFC4-6F175D3DCCD1}">
              <a14:hiddenFill xmlns:a14="http://schemas.microsoft.com/office/drawing/2010/main">
                <a:solidFill>
                  <a:srgbClr val="FFFFFF"/>
                </a:solidFill>
              </a14:hiddenFill>
            </a:ext>
          </a:extLst>
        </p:spPr>
      </p:pic>
      <p:sp>
        <p:nvSpPr>
          <p:cNvPr id="11267" name="Slayt Numarası Yer Tutucusu 4"/>
          <p:cNvSpPr>
            <a:spLocks noGrp="1"/>
          </p:cNvSpPr>
          <p:nvPr>
            <p:ph type="sldNum" sz="quarter" idx="12"/>
          </p:nvPr>
        </p:nvSpPr>
        <p:spPr>
          <a:xfrm>
            <a:off x="8388424" y="6237312"/>
            <a:ext cx="502920" cy="502920"/>
          </a:xfrm>
        </p:spPr>
        <p:style>
          <a:lnRef idx="2">
            <a:schemeClr val="accent6"/>
          </a:lnRef>
          <a:fillRef idx="1">
            <a:schemeClr val="lt1"/>
          </a:fillRef>
          <a:effectRef idx="0">
            <a:schemeClr val="accent6"/>
          </a:effectRef>
          <a:fontRef idx="minor">
            <a:schemeClr val="dk1"/>
          </a:fontRef>
        </p:style>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8C4439-C016-4B68-8D19-CAC4D4923C2D}"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15</a:t>
            </a:fld>
            <a:endPar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Dikdörtgen 5"/>
          <p:cNvSpPr/>
          <p:nvPr/>
        </p:nvSpPr>
        <p:spPr>
          <a:xfrm>
            <a:off x="35496"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pPr algn="ctr"/>
            <a:r>
              <a:rPr lang="tr-T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DOÇ.DR ABDÜLLATİF ŞENER İ.Ö.O</a:t>
            </a:r>
          </a:p>
          <a:p>
            <a:pPr algn="ctr"/>
            <a:r>
              <a:rPr lang="tr-T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7" name="Dikdörtgen 8"/>
          <p:cNvSpPr/>
          <p:nvPr/>
        </p:nvSpPr>
        <p:spPr>
          <a:xfrm>
            <a:off x="10697"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2" descr="C:\Users\Engin\Desktop\SINAV KAYGISI\sınav kaygısı\pano-sinavagirecekogrncioneriler.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696" y="9384"/>
            <a:ext cx="7344816" cy="6876000"/>
          </a:xfrm>
          <a:noFill/>
          <a:extLst>
            <a:ext uri="{909E8E84-426E-40DD-AFC4-6F175D3DCCD1}">
              <a14:hiddenFill xmlns:a14="http://schemas.microsoft.com/office/drawing/2010/main">
                <a:solidFill>
                  <a:srgbClr val="FFFFFF"/>
                </a:solidFill>
              </a14:hiddenFill>
            </a:ext>
          </a:extLst>
        </p:spPr>
      </p:pic>
      <p:sp>
        <p:nvSpPr>
          <p:cNvPr id="7171"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55D7D4-0B5E-4CD2-B031-A219F89B997C}"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16</a:t>
            </a:fld>
            <a:endPar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Dikdörtgen 5"/>
          <p:cNvSpPr/>
          <p:nvPr/>
        </p:nvSpPr>
        <p:spPr>
          <a:xfrm>
            <a:off x="-10963"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pPr algn="ctr"/>
            <a:r>
              <a:rPr lang="tr-T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DOÇ.DR ABDÜLLATİF ŞENER İ.Ö.O</a:t>
            </a:r>
          </a:p>
          <a:p>
            <a:pPr algn="ctr"/>
            <a:r>
              <a:rPr lang="tr-TR"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3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7" name="Dikdörtgen 8"/>
          <p:cNvSpPr/>
          <p:nvPr/>
        </p:nvSpPr>
        <p:spPr>
          <a:xfrm>
            <a:off x="-36512"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44056"/>
            <a:ext cx="7520940" cy="54864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Bedeni kontrol Etmenin Sınav Kaygısına Etkisi</a:t>
            </a:r>
            <a:br>
              <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İçerik Yer Tutucusu 2"/>
          <p:cNvSpPr>
            <a:spLocks noGrp="1"/>
          </p:cNvSpPr>
          <p:nvPr>
            <p:ph idx="1"/>
          </p:nvPr>
        </p:nvSpPr>
        <p:spPr>
          <a:xfrm>
            <a:off x="72008" y="476672"/>
            <a:ext cx="9036496" cy="6048672"/>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marL="216000" indent="-216000">
              <a:spcBef>
                <a:spcPts val="600"/>
              </a:spcBef>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Ruhsal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olarak kaygılı ve sıkıntılı bir insan, bedensel olarak gergindir, kalp ve solunumu hızlı, el ve ayakları soğuktur.</a:t>
            </a:r>
          </a:p>
          <a:p>
            <a:pPr marL="216000" indent="-216000">
              <a:spcBef>
                <a:spcPts val="600"/>
              </a:spcBef>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Ruhsal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olarak sakin ve huzurlu bir insan ise bedensel olarak gevşemiştir, solunumu derin ve rahat, elleri ayakları sıcak ve ağır, kalp vuruşları sakin ve düzenli, karnı sıcak, alnı serindir.</a:t>
            </a:r>
          </a:p>
          <a:p>
            <a:pPr marL="216000" indent="-216000">
              <a:spcBef>
                <a:spcPts val="600"/>
              </a:spcBef>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nsan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bedenini kontrol etmeyi başardığında, kaygını yol açacağı istenmeyen olumsuz duygular da ortadan kalkacaktır.</a:t>
            </a:r>
          </a:p>
          <a:p>
            <a:pPr marL="216000" indent="-216000">
              <a:spcBef>
                <a:spcPts val="600"/>
              </a:spcBef>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Bedeni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kontrol etmede ilk adım </a:t>
            </a:r>
            <a:r>
              <a:rPr lang="tr-TR" sz="14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solunumun</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kontrol edilmesidir. </a:t>
            </a:r>
            <a:endPar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6000" indent="-216000">
              <a:spcBef>
                <a:spcPts val="600"/>
              </a:spcBef>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Nefes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alma hem kendisi bir gevşeme yoludur hem de gevşeme egzersizleri içinde egzersizlerin bir parçası olarak kullanılmaktadır</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marL="216000" indent="-216000">
              <a:spcBef>
                <a:spcPts val="600"/>
              </a:spcBef>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Günlük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hayatta uygulanması en kolay egzersizler nefes egzersizleridir.</a:t>
            </a:r>
          </a:p>
          <a:p>
            <a:pPr marL="216000" indent="-216000">
              <a:spcBef>
                <a:spcPts val="600"/>
              </a:spcBef>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Nefes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egzersizlerinin amacı, akciğerin bütününü kullanmaktır. </a:t>
            </a:r>
            <a:endPar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6000" indent="-216000">
              <a:spcBef>
                <a:spcPts val="600"/>
              </a:spcBef>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Akciğerlerimizim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üçe bölündüğünü düşünürsek doğru bir nefes diyafram dediğimiz ciğer boşluğunu karın boşluğundan ayıran kasın aşağıya doğru itilmesi ve akciğerin en alt bölümünün havayla dolması ile başlar. Daha sonra orta bölüm havayla dolar ve göğüs genişler. </a:t>
            </a:r>
            <a:endPar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6000" indent="-216000">
              <a:spcBef>
                <a:spcPts val="600"/>
              </a:spcBef>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Son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olarak da akciğerin üst bölümü dolar ve omuzlar hafifçe kalkar.</a:t>
            </a:r>
          </a:p>
          <a:p>
            <a:pPr marL="216000" indent="-216000">
              <a:spcBef>
                <a:spcPts val="600"/>
              </a:spcBef>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İyi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nefes alma alışkanlığı yerleşinceye kadar sağ avucu göbeğin hemen altına, sol eli göğsün </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üstüne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koyduktan sonra gözleri kapamak gerekir. </a:t>
            </a:r>
            <a:endPar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6000" indent="-216000">
              <a:spcBef>
                <a:spcPts val="600"/>
              </a:spcBef>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Daha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sonra ciğerler zorlanmadan iyice boşaltılıp, burundan sessiz, derin ve ciğeri bütünüyle dolduracak şekilde nefes alınmalı, kısa tutularak alındığının iki katı sürede verilmelidir. </a:t>
            </a:r>
            <a:endPar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6000" indent="-216000">
              <a:spcBef>
                <a:spcPts val="600"/>
              </a:spcBef>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Eğer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nefes doğru alındıysa sağ el dışa doğru itilecektir. </a:t>
            </a:r>
            <a:endPar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16000" indent="-216000">
              <a:spcBef>
                <a:spcPts val="600"/>
              </a:spcBef>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Aynı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şekilde bir derin nefes daha alınıp verilmeli, bu egzersizi bir daha tekrarlamadan önce mutlaka en az 4-5 defa normal nefes alınmalıdır</a:t>
            </a: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ayt Numarası Yer Tutucusu 4"/>
          <p:cNvSpPr>
            <a:spLocks noGrp="1"/>
          </p:cNvSpPr>
          <p:nvPr>
            <p:ph type="sldNum" sz="quarter" idx="12"/>
          </p:nvPr>
        </p:nvSpPr>
        <p:spPr>
          <a:xfrm>
            <a:off x="8613844" y="6322784"/>
            <a:ext cx="502920" cy="502920"/>
          </a:xfrm>
        </p:spPr>
        <p:txBody>
          <a:bodyPr/>
          <a:lstStyle/>
          <a:p>
            <a:pPr>
              <a:defRPr/>
            </a:pPr>
            <a:fld id="{DF3886AF-6DA8-4692-8B5A-BE86A7A5E133}" type="slidenum">
              <a:rPr lang="tr-TR" smtClean="0"/>
              <a:pPr>
                <a:defRPr/>
              </a:pPr>
              <a:t>17</a:t>
            </a:fld>
            <a:endParaRPr lang="tr-TR" dirty="0"/>
          </a:p>
        </p:txBody>
      </p:sp>
    </p:spTree>
    <p:extLst>
      <p:ext uri="{BB962C8B-B14F-4D97-AF65-F5344CB8AC3E}">
        <p14:creationId xmlns:p14="http://schemas.microsoft.com/office/powerpoint/2010/main" val="242574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Engin\Desktop\SINAV KAYGISI\sınav kaygısı\sinavkaygisi_rehberogretmen.jpg"/>
          <p:cNvPicPr preferRelativeResize="0">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10147" y="0"/>
            <a:ext cx="73338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normAutofit/>
          </a:bodyPr>
          <a:lstStyle/>
          <a:p>
            <a:pPr>
              <a:defRPr/>
            </a:pPr>
            <a:fld id="{DF3886AF-6DA8-4692-8B5A-BE86A7A5E133}"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a:defRPr/>
              </a:pPr>
              <a:t>2</a:t>
            </a:fld>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Dikdörtgen 8"/>
          <p:cNvSpPr/>
          <p:nvPr/>
        </p:nvSpPr>
        <p:spPr>
          <a:xfrm>
            <a:off x="-36512"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157577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descr="C:\Users\Engin\Desktop\SINAV KAYGISI\sınav kaygısı\sinav_kaygisi_bakis_acisi.jpg"/>
          <p:cNvPicPr preferRelativeResize="0">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35696" y="36830"/>
            <a:ext cx="7308304" cy="6840538"/>
          </a:xfrm>
          <a:noFill/>
          <a:extLst>
            <a:ext uri="{909E8E84-426E-40DD-AFC4-6F175D3DCCD1}">
              <a14:hiddenFill xmlns:a14="http://schemas.microsoft.com/office/drawing/2010/main">
                <a:solidFill>
                  <a:srgbClr val="FFFFFF"/>
                </a:solidFill>
              </a14:hiddenFill>
            </a:ext>
          </a:extLst>
        </p:spPr>
      </p:pic>
      <p:sp>
        <p:nvSpPr>
          <p:cNvPr id="12291" name="Slayt Numarası Yer Tutucusu 4"/>
          <p:cNvSpPr>
            <a:spLocks noGrp="1"/>
          </p:cNvSpPr>
          <p:nvPr>
            <p:ph type="sldNum" sz="quarter" idx="12"/>
          </p:nvPr>
        </p:nvSpPr>
        <p:spPr>
          <a:xfrm>
            <a:off x="8605584" y="6309320"/>
            <a:ext cx="502920" cy="502920"/>
          </a:xfrm>
        </p:spPr>
        <p:style>
          <a:lnRef idx="2">
            <a:schemeClr val="accent6"/>
          </a:lnRef>
          <a:fillRef idx="1">
            <a:schemeClr val="lt1"/>
          </a:fillRef>
          <a:effectRef idx="0">
            <a:schemeClr val="accent6"/>
          </a:effectRef>
          <a:fontRef idx="minor">
            <a:schemeClr val="dk1"/>
          </a:fontRef>
        </p:style>
        <p:txBody>
          <a:bodyP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A400B3-6014-49CB-AAE1-F9C4C2CE15A3}"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3</a:t>
            </a:fld>
            <a:endPar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1"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Engin\Desktop\SINAV KAYGISI\sınav kaygısı\sinavlardanedenkaygihissedilir.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000"/>
            <a:ext cx="7308304" cy="6876000"/>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4"/>
          <p:cNvSpPr>
            <a:spLocks noGrp="1"/>
          </p:cNvSpPr>
          <p:nvPr>
            <p:ph type="sldNum" sz="quarter" idx="12"/>
          </p:nvPr>
        </p:nvSpPr>
        <p:spPr>
          <a:xfrm>
            <a:off x="8401038" y="6170822"/>
            <a:ext cx="502920" cy="502920"/>
          </a:xfrm>
        </p:spPr>
        <p:style>
          <a:lnRef idx="2">
            <a:schemeClr val="accent6"/>
          </a:lnRef>
          <a:fillRef idx="1">
            <a:schemeClr val="lt1"/>
          </a:fillRef>
          <a:effectRef idx="0">
            <a:schemeClr val="accent6"/>
          </a:effectRef>
          <a:fontRef idx="minor">
            <a:schemeClr val="dk1"/>
          </a:fontRef>
        </p:style>
        <p:txBody>
          <a:bodyPr>
            <a:normAutofit/>
          </a:bodyPr>
          <a:lstStyle/>
          <a:p>
            <a:pPr>
              <a:defRPr/>
            </a:pPr>
            <a:fld id="{DF3886AF-6DA8-4692-8B5A-BE86A7A5E133}" type="slidenum">
              <a:rPr lang="tr-TR" sz="2000" b="1" smtClean="0">
                <a:ln w="18000">
                  <a:solidFill>
                    <a:srgbClr val="F96A1B">
                      <a:satMod val="140000"/>
                    </a:srgbClr>
                  </a:solidFill>
                  <a:prstDash val="solid"/>
                  <a:miter lim="800000"/>
                </a:ln>
                <a:noFill/>
                <a:effectLst>
                  <a:outerShdw blurRad="25500" dist="23000" dir="7020000" algn="tl">
                    <a:srgbClr val="000000">
                      <a:alpha val="50000"/>
                    </a:srgbClr>
                  </a:outerShdw>
                </a:effectLst>
              </a:rPr>
              <a:pPr>
                <a:defRPr/>
              </a:pPr>
              <a:t>4</a:t>
            </a:fld>
            <a:endParaRPr lang="tr-TR" sz="2000" b="1">
              <a:ln w="18000">
                <a:solidFill>
                  <a:srgbClr val="F96A1B">
                    <a:satMod val="140000"/>
                  </a:srgbClr>
                </a:solidFill>
                <a:prstDash val="solid"/>
                <a:miter lim="800000"/>
              </a:ln>
              <a:noFill/>
              <a:effectLst>
                <a:outerShdw blurRad="25500" dist="23000" dir="7020000" algn="tl">
                  <a:srgbClr val="000000">
                    <a:alpha val="50000"/>
                  </a:srgbClr>
                </a:outerShdw>
              </a:effectLst>
            </a:endParaRPr>
          </a:p>
        </p:txBody>
      </p:sp>
      <p:sp>
        <p:nvSpPr>
          <p:cNvPr id="8" name="Dikdörtgen 8"/>
          <p:cNvSpPr/>
          <p:nvPr/>
        </p:nvSpPr>
        <p:spPr>
          <a:xfrm>
            <a:off x="-32"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243735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C:\Users\Engin\Desktop\SINAV KAYGISI\sınav kaygısı\pano-sinavkaygisinedenleri.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35696" y="0"/>
            <a:ext cx="7308304" cy="6858000"/>
          </a:xfrm>
          <a:noFill/>
          <a:extLst>
            <a:ext uri="{909E8E84-426E-40DD-AFC4-6F175D3DCCD1}">
              <a14:hiddenFill xmlns:a14="http://schemas.microsoft.com/office/drawing/2010/main">
                <a:solidFill>
                  <a:srgbClr val="FFFFFF"/>
                </a:solidFill>
              </a14:hiddenFill>
            </a:ext>
          </a:extLst>
        </p:spPr>
      </p:pic>
      <p:sp>
        <p:nvSpPr>
          <p:cNvPr id="9218"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871B3E-D8A1-4595-87CC-6EC91B55A4F2}" type="slidenum">
              <a:rPr lang="tr-TR"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5</a:t>
            </a:fld>
            <a:endParaRPr lang="tr-TR" b="1"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1"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46660" y="116632"/>
            <a:ext cx="7297340" cy="100811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SINAV KAYGISININ FİZYOLOJİK BELİRTİLERİ</a:t>
            </a:r>
            <a:r>
              <a:rPr lang="tr-TR" sz="32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tr-TR" sz="32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2062684" y="1196752"/>
            <a:ext cx="6973812" cy="5040560"/>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Çarpıntılar, düzensiz kalp atışları,</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Düzensiz solunum, hava açlığı,</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Ellerde titreme, </a:t>
            </a:r>
            <a:r>
              <a:rPr lang="tr-TR"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vücutta </a:t>
            </a:r>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ateş basması hissi,</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Baş dönmesi, baş ağrısı,</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Mide ağrısı, kasılmalar,</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Bayılma, beyni boşalmış hisleri,</a:t>
            </a:r>
          </a:p>
          <a:p>
            <a:pPr lvl="0"/>
            <a:r>
              <a:rPr lang="tr-TR"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Kas </a:t>
            </a:r>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yorgunlukları, uyuşma, </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Terleme ,titreme,</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Bağırsak hareketlerinde değişiklik.(Kabızlık-ishal)</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Konsantrasyon bozuklukları,</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Yeme alışkanlıklarında değişiklik,</a:t>
            </a:r>
          </a:p>
          <a:p>
            <a:pPr lvl="0"/>
            <a:r>
              <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Uyku alışkanlıklarında değişiklik, kabus görme</a:t>
            </a:r>
            <a:r>
              <a:rPr lang="tr-TR"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tr-TR"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ayt Numarası Yer Tutucusu 4"/>
          <p:cNvSpPr>
            <a:spLocks noGrp="1"/>
          </p:cNvSpPr>
          <p:nvPr>
            <p:ph type="sldNum" sz="quarter" idx="12"/>
          </p:nvPr>
        </p:nvSpPr>
        <p:spPr/>
        <p:txBody>
          <a:bodyPr/>
          <a:lstStyle/>
          <a:p>
            <a:pPr>
              <a:defRPr/>
            </a:pPr>
            <a:fld id="{DF3886AF-6DA8-4692-8B5A-BE86A7A5E133}" type="slidenum">
              <a:rPr lang="tr-TR" smtClean="0"/>
              <a:pPr>
                <a:defRPr/>
              </a:pPr>
              <a:t>6</a:t>
            </a:fld>
            <a:endParaRPr lang="tr-TR"/>
          </a:p>
        </p:txBody>
      </p:sp>
      <p:sp>
        <p:nvSpPr>
          <p:cNvPr id="7" name="Dikdörtgen 8"/>
          <p:cNvSpPr/>
          <p:nvPr/>
        </p:nvSpPr>
        <p:spPr>
          <a:xfrm>
            <a:off x="1"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205902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descr="C:\Users\Engin\Desktop\SINAV KAYGISI\sınav kaygısı\olumsuz_dusunceler_sinav.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696" y="396"/>
            <a:ext cx="7308304" cy="6884988"/>
          </a:xfrm>
          <a:noFill/>
          <a:extLst>
            <a:ext uri="{909E8E84-426E-40DD-AFC4-6F175D3DCCD1}">
              <a14:hiddenFill xmlns:a14="http://schemas.microsoft.com/office/drawing/2010/main">
                <a:solidFill>
                  <a:srgbClr val="FFFFFF"/>
                </a:solidFill>
              </a14:hiddenFill>
            </a:ext>
          </a:extLst>
        </p:spPr>
      </p:pic>
      <p:sp>
        <p:nvSpPr>
          <p:cNvPr id="5123"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76CD94-728B-4EB9-8A6D-180DBBB15734}"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7</a:t>
            </a:fld>
            <a:endParaRPr lang="tr-T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1" y="0"/>
            <a:ext cx="1857356"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descr="C:\Users\Engin\Desktop\SINAV KAYGISI\sınav kaygısı\kaygi_normal.jpg"/>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696" y="45384"/>
            <a:ext cx="7344816" cy="6840000"/>
          </a:xfrm>
          <a:noFill/>
          <a:extLst>
            <a:ext uri="{909E8E84-426E-40DD-AFC4-6F175D3DCCD1}">
              <a14:hiddenFill xmlns:a14="http://schemas.microsoft.com/office/drawing/2010/main">
                <a:solidFill>
                  <a:srgbClr val="FFFFFF"/>
                </a:solidFill>
              </a14:hiddenFill>
            </a:ext>
          </a:extLst>
        </p:spPr>
      </p:pic>
      <p:sp>
        <p:nvSpPr>
          <p:cNvPr id="6147" name="Slayt Numarası Yer Tutucusu 4"/>
          <p:cNvSpPr>
            <a:spLocks noGrp="1"/>
          </p:cNvSpPr>
          <p:nvPr>
            <p:ph type="sldNum" sz="quarter" idx="12"/>
          </p:nvPr>
        </p:nvSpPr>
        <p:spPr/>
        <p:style>
          <a:lnRef idx="2">
            <a:schemeClr val="accent6"/>
          </a:lnRef>
          <a:fillRef idx="1">
            <a:schemeClr val="lt1"/>
          </a:fillRef>
          <a:effectRef idx="0">
            <a:schemeClr val="accent6"/>
          </a:effectRef>
          <a:fontRef idx="minor">
            <a:schemeClr val="dk1"/>
          </a:fontRef>
        </p:style>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B6FC9E-CEBE-49D6-A85E-842992371ED4}" type="slidenum">
              <a:rPr lang="tr-TR" sz="20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pPr eaLnBrk="1" hangingPunct="1"/>
              <a:t>8</a:t>
            </a:fld>
            <a:endParaRPr lang="tr-T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Dikdörtgen 8"/>
          <p:cNvSpPr/>
          <p:nvPr/>
        </p:nvSpPr>
        <p:spPr>
          <a:xfrm>
            <a:off x="1" y="0"/>
            <a:ext cx="1857356"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23060" y="87847"/>
            <a:ext cx="7520940" cy="54864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SINAVA </a:t>
            </a:r>
            <a:r>
              <a:rPr lang="tr-TR" sz="44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HAZIRLIK</a:t>
            </a:r>
            <a:endParaRPr lang="tr-TR" sz="44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İçerik Yer Tutucusu 2"/>
          <p:cNvSpPr>
            <a:spLocks noGrp="1"/>
          </p:cNvSpPr>
          <p:nvPr>
            <p:ph idx="1"/>
          </p:nvPr>
        </p:nvSpPr>
        <p:spPr>
          <a:xfrm>
            <a:off x="1990676" y="836712"/>
            <a:ext cx="6973812" cy="5832648"/>
          </a:xfrm>
          <a:prstGeom prst="roundRect">
            <a:avLst/>
          </a:prstGeom>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Sınavlarda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başarılı olmanın ilk şartı sınav hazırlığını son güne bırakmamaktır.</a:t>
            </a:r>
          </a:p>
          <a:p>
            <a:pPr>
              <a:lnSpc>
                <a:spcPct val="150000"/>
              </a:lnSpc>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Sınavdan bir gece önce öğrenilen bilgiler kalıcı olmaz bir kez kullanıldıktan sonra hızla unutulur. </a:t>
            </a:r>
          </a:p>
          <a:p>
            <a:pPr>
              <a:lnSpc>
                <a:spcPct val="150000"/>
              </a:lnSpc>
            </a:pP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Bir süre sonra aynı konulardan yapılacak sınav için bunların yeniden öğrenilmesi gerekir. Ayrıca son anda öğrenilenlerin karıştırılma olasılığı fazladır.</a:t>
            </a:r>
          </a:p>
          <a:p>
            <a:pPr>
              <a:lnSpc>
                <a:spcPct val="150000"/>
              </a:lnSpc>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Planlı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çalışan bir öğrenci sınavın yapılacağı tarih duyurulduğu andan itibaren, daha önce öğrendiği konuları düzenli bir şekilde tekrar etmeye başlar. Sınavdan bir önceki geceyi de topluca ve genel hatlarıyla son bir kez daha tekrarlamaya ayırır. </a:t>
            </a:r>
            <a:endPar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nSpc>
                <a:spcPct val="150000"/>
              </a:lnSpc>
            </a:pPr>
            <a:r>
              <a:rPr lang="tr-TR" sz="1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Derse </a:t>
            </a:r>
            <a:r>
              <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düzenli devam eden, dersi iyi dinleyen ve not tutan öğrenci sınav sorularını tahmin etmekte zorlanmaz. Çünkü öğretmenin derste sık sık tekrar ettiği ve üzerinde daha çok durduğu konular genellikle önemli noktalardır ve muhtemelen sınav soruları da bunlar arasından seçilecektir.</a:t>
            </a:r>
          </a:p>
          <a:p>
            <a:pPr>
              <a:lnSpc>
                <a:spcPct val="150000"/>
              </a:lnSpc>
            </a:pPr>
            <a:endPar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tr-TR" sz="1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ayt Numarası Yer Tutucusu 4"/>
          <p:cNvSpPr>
            <a:spLocks noGrp="1"/>
          </p:cNvSpPr>
          <p:nvPr>
            <p:ph type="sldNum" sz="quarter" idx="12"/>
          </p:nvPr>
        </p:nvSpPr>
        <p:spPr/>
        <p:txBody>
          <a:bodyPr/>
          <a:lstStyle/>
          <a:p>
            <a:pPr>
              <a:defRPr/>
            </a:pPr>
            <a:fld id="{DF3886AF-6DA8-4692-8B5A-BE86A7A5E133}" type="slidenum">
              <a:rPr lang="tr-TR" smtClean="0"/>
              <a:pPr>
                <a:defRPr/>
              </a:pPr>
              <a:t>9</a:t>
            </a:fld>
            <a:endParaRPr lang="tr-TR"/>
          </a:p>
        </p:txBody>
      </p:sp>
      <p:sp>
        <p:nvSpPr>
          <p:cNvPr id="7" name="Dikdörtgen 8"/>
          <p:cNvSpPr/>
          <p:nvPr/>
        </p:nvSpPr>
        <p:spPr>
          <a:xfrm>
            <a:off x="1" y="0"/>
            <a:ext cx="1846659" cy="5085184"/>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vert="vert270" wrap="square" lIns="91440" tIns="45720" rIns="91440" bIns="45720">
            <a:spAutoFit/>
          </a:bodyPr>
          <a:lstStyle/>
          <a:p>
            <a:r>
              <a:rPr lang="tr-TR" sz="5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REHBERLİK SERVİSİ</a:t>
            </a:r>
            <a:endParaRPr lang="tr-TR" sz="5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32011031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413</TotalTime>
  <Words>320</Words>
  <Application>Microsoft Office PowerPoint</Application>
  <PresentationFormat>Ekran Gösterisi (4:3)</PresentationFormat>
  <Paragraphs>85</Paragraphs>
  <Slides>17</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17</vt:i4>
      </vt:variant>
    </vt:vector>
  </HeadingPairs>
  <TitlesOfParts>
    <vt:vector size="26" baseType="lpstr">
      <vt:lpstr>Agency FB</vt:lpstr>
      <vt:lpstr>Arial</vt:lpstr>
      <vt:lpstr>Calibri</vt:lpstr>
      <vt:lpstr>Franklin Gothic Book</vt:lpstr>
      <vt:lpstr>Franklin Gothic Medium</vt:lpstr>
      <vt:lpstr>Times New Roman</vt:lpstr>
      <vt:lpstr>Tunga</vt:lpstr>
      <vt:lpstr>Wingdings</vt:lpstr>
      <vt:lpstr>Açılar</vt:lpstr>
      <vt:lpstr>PowerPoint Sunusu</vt:lpstr>
      <vt:lpstr>PowerPoint Sunusu</vt:lpstr>
      <vt:lpstr>PowerPoint Sunusu</vt:lpstr>
      <vt:lpstr>PowerPoint Sunusu</vt:lpstr>
      <vt:lpstr>PowerPoint Sunusu</vt:lpstr>
      <vt:lpstr>SINAV KAYGISININ FİZYOLOJİK BELİRTİLERİ:</vt:lpstr>
      <vt:lpstr>PowerPoint Sunusu</vt:lpstr>
      <vt:lpstr>PowerPoint Sunusu</vt:lpstr>
      <vt:lpstr>SINAVA HAZIRLIK</vt:lpstr>
      <vt:lpstr>PowerPoint Sunusu</vt:lpstr>
      <vt:lpstr>PowerPoint Sunusu</vt:lpstr>
      <vt:lpstr>PowerPoint Sunusu</vt:lpstr>
      <vt:lpstr>PowerPoint Sunusu</vt:lpstr>
      <vt:lpstr>PowerPoint Sunusu</vt:lpstr>
      <vt:lpstr>PowerPoint Sunusu</vt:lpstr>
      <vt:lpstr>PowerPoint Sunusu</vt:lpstr>
      <vt:lpstr>Bedeni kontrol Etmenin Sınav Kaygısına Etkisi </vt:lpstr>
    </vt:vector>
  </TitlesOfParts>
  <Company>Rehberlik ve Araştırma Merkezi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KAYGISI  “KONTROL ETMEK ya da  EDİLMEK”</dc:title>
  <dc:creator>Haktan DEMİRCİOĞLU</dc:creator>
  <cp:lastModifiedBy>Rehberlik Servisi</cp:lastModifiedBy>
  <cp:revision>38</cp:revision>
  <cp:lastPrinted>1601-01-01T00:00:00Z</cp:lastPrinted>
  <dcterms:created xsi:type="dcterms:W3CDTF">2002-02-14T07:36:03Z</dcterms:created>
  <dcterms:modified xsi:type="dcterms:W3CDTF">2016-01-13T07:40:58Z</dcterms:modified>
</cp:coreProperties>
</file>